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202F"/>
    <a:srgbClr val="72B74C"/>
    <a:srgbClr val="803B02"/>
    <a:srgbClr val="7F3B02"/>
    <a:srgbClr val="0A7754"/>
    <a:srgbClr val="339966"/>
    <a:srgbClr val="B80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ematski slog 2 – poudarek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matski slog 2 – poudarek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Temni slog 1 – poudarek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>
      <p:cViewPr varScale="1">
        <p:scale>
          <a:sx n="76" d="100"/>
          <a:sy n="76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3FDEB2-28FC-4AF2-AC87-F93BF33B78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7012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14C5FA-52BF-4468-91CF-4D760B6660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7451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a 3">
            <a:extLst>
              <a:ext uri="{FF2B5EF4-FFF2-40B4-BE49-F238E27FC236}">
                <a16:creationId xmlns:a16="http://schemas.microsoft.com/office/drawing/2014/main" id="{6E0CA4BB-E7D7-40FC-89F8-23F9866CF3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55440" y="1844824"/>
            <a:ext cx="9889067" cy="646331"/>
          </a:xfrm>
          <a:solidFill>
            <a:schemeClr val="bg1">
              <a:alpha val="70000"/>
            </a:schemeClr>
          </a:solidFill>
        </p:spPr>
        <p:txBody>
          <a:bodyPr>
            <a:spAutoFit/>
          </a:bodyPr>
          <a:lstStyle>
            <a:lvl1pPr>
              <a:defRPr sz="3600" b="1">
                <a:solidFill>
                  <a:srgbClr val="72B74C"/>
                </a:solidFill>
              </a:defRPr>
            </a:lvl1pPr>
          </a:lstStyle>
          <a:p>
            <a:pPr lvl="0"/>
            <a:r>
              <a:rPr lang="sl-SI" altLang="sl-SI" noProof="0"/>
              <a:t>Uredite slog naslova matrice</a:t>
            </a:r>
            <a:endParaRPr lang="sl-SI" altLang="sl-SI" noProof="0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65941" y="3861048"/>
            <a:ext cx="6860117" cy="1066800"/>
          </a:xfrm>
          <a:solidFill>
            <a:schemeClr val="bg1">
              <a:alpha val="70000"/>
            </a:schemeClr>
          </a:solidFill>
        </p:spPr>
        <p:txBody>
          <a:bodyPr>
            <a:spAutoFit/>
          </a:bodyPr>
          <a:lstStyle>
            <a:lvl1pPr marL="0" indent="0" algn="ctr">
              <a:buFontTx/>
              <a:buNone/>
              <a:defRPr b="1">
                <a:solidFill>
                  <a:srgbClr val="72B7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sl-SI" altLang="sl-SI" noProof="0"/>
              <a:t>Kliknite, da uredite slog podnaslova matrice</a:t>
            </a:r>
            <a:endParaRPr lang="sl-SI" altLang="sl-SI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5BE630-4643-469D-AE96-FCA73C68ED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171692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601200" y="274639"/>
            <a:ext cx="2446867" cy="6249987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2256368" y="274639"/>
            <a:ext cx="7141633" cy="624998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48FA2C-BF4F-4B1C-BF7F-A232CDB857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586904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341EF4-8B19-4BC6-8F13-2EA3D3510A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42437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A4BD97-CDE2-487C-B902-B355DCDC63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546040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2256367" y="1600201"/>
            <a:ext cx="4794251" cy="49244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7253818" y="1600201"/>
            <a:ext cx="4794249" cy="49244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B0DD8C-1D4A-4B0E-A79C-26FBA4006C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7974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2BC74C-9F9F-48FE-A742-E1315DBC91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083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073031-56D4-48C9-80B0-508AE9C754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8471916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696C04-CB7B-465C-81D2-113ECA6711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32434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4960C2-6496-4CAE-8BD9-78B71D03A2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451115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615420-39F0-409C-A981-CADB1D6D58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927610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a 3">
            <a:extLst>
              <a:ext uri="{FF2B5EF4-FFF2-40B4-BE49-F238E27FC236}">
                <a16:creationId xmlns:a16="http://schemas.microsoft.com/office/drawing/2014/main" id="{9A6A7C82-4977-44D2-8A89-6920725287F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1" y="0"/>
            <a:ext cx="12192001" cy="685799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5520" y="274638"/>
            <a:ext cx="1027254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dirty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5520" y="1600201"/>
            <a:ext cx="10272547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dirty="0"/>
              <a:t>Kliknite, če želite urediti sloge besedila matrice</a:t>
            </a:r>
          </a:p>
          <a:p>
            <a:pPr lvl="1"/>
            <a:r>
              <a:rPr lang="sl-SI" altLang="sl-SI" dirty="0"/>
              <a:t>Druga raven</a:t>
            </a:r>
          </a:p>
          <a:p>
            <a:pPr lvl="2"/>
            <a:r>
              <a:rPr lang="sl-SI" altLang="sl-SI" dirty="0"/>
              <a:t>Tretja raven</a:t>
            </a:r>
          </a:p>
          <a:p>
            <a:pPr lvl="3"/>
            <a:r>
              <a:rPr lang="sl-SI" altLang="sl-SI" dirty="0"/>
              <a:t>Četrta raven</a:t>
            </a:r>
          </a:p>
          <a:p>
            <a:pPr lvl="4"/>
            <a:r>
              <a:rPr lang="sl-SI" altLang="sl-SI" dirty="0"/>
              <a:t>Peta raven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16268" y="6553200"/>
            <a:ext cx="62441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rgbClr val="72B7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23E52E22-EA2F-40D0-9A94-CBD922F8BF4E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72B74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7754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7754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7754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7754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7754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7754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7754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A7754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2B74C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2B74C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2B74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2B74C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2B74C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zv.uni-nm.si/uploads/_custom/mednarodna%20pisarna/FZV_ERASMUS_BILATERALNE_POGODBE_02.pdf" TargetMode="External"/><Relationship Id="rId2" Type="http://schemas.openxmlformats.org/officeDocument/2006/relationships/hyperlink" Target="https://fzv.uni-nm.si/uploads/_custom/mednarodna%20pisarna/Erasmus_lanice_in_Partnerji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zv.uni-nm.si/uploads/_custom/mednarodna%20pisarna/FZV_BILATERALNE_POGODBE_03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zv.uni-nm.si/uploads/_custom/mednarodna%20pisarna/IZMENJAVA_TUDENT_PRAKS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zv.uni-nm.si/uploads/_custom/mednarodna%20pisarna/MOBILNOST_IN_COVID_02.pdf" TargetMode="External"/><Relationship Id="rId2" Type="http://schemas.openxmlformats.org/officeDocument/2006/relationships/hyperlink" Target="https://fzv.uni-nm.si/uploads/_custom/mednarodna%20pisarna/kako_je_z_jezikom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zv.uni-nm.si/uploads/_custom/mednarodna%20pisarna/Obrazci%202018/learning_agreement_traineeships_form_final_2018.doc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fzv.uni-nm.si/uploads/_custom/FZV_pripone/MEDNARODNA%20PISARNA/Obrazci/mm_2_prijava_na_mobilnost_za_praks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s://fzv.uni-nm.si/uploads/_custom/mednarodna%20pisarna/Obrazci%202018/learning_agreement_traineesh_guidelines_final_2018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international.office@uni-nm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Two school students doing a science project">
            <a:extLst>
              <a:ext uri="{FF2B5EF4-FFF2-40B4-BE49-F238E27FC236}">
                <a16:creationId xmlns:a16="http://schemas.microsoft.com/office/drawing/2014/main" id="{7C98A4BA-95A8-447F-B15E-403AC0C3D5C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07568" y="1268760"/>
            <a:ext cx="7776864" cy="510631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1683" y="1124744"/>
            <a:ext cx="8628633" cy="584775"/>
          </a:xfrm>
        </p:spPr>
        <p:txBody>
          <a:bodyPr/>
          <a:lstStyle/>
          <a:p>
            <a:r>
              <a:rPr lang="sl-SI" altLang="sl-SI" dirty="0">
                <a:latin typeface="Century" panose="02040604050505020304" pitchFamily="18" charset="0"/>
              </a:rPr>
              <a:t>ŠTUDENTSKA IZMENJAVA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5940" y="6082682"/>
            <a:ext cx="6860117" cy="584775"/>
          </a:xfrm>
        </p:spPr>
        <p:txBody>
          <a:bodyPr/>
          <a:lstStyle/>
          <a:p>
            <a:r>
              <a:rPr lang="sl-SI" altLang="sl-SI" dirty="0">
                <a:latin typeface="Century" panose="02040604050505020304" pitchFamily="18" charset="0"/>
              </a:rPr>
              <a:t>OUTGOING - </a:t>
            </a:r>
            <a:r>
              <a:rPr lang="sl-SI" altLang="sl-SI" dirty="0">
                <a:solidFill>
                  <a:srgbClr val="B6202F"/>
                </a:solidFill>
                <a:latin typeface="Century" panose="02040604050505020304" pitchFamily="18" charset="0"/>
              </a:rPr>
              <a:t>PRAKSA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48A97-EE76-49ED-9CA9-D54A30098B0A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>
                <a:latin typeface="Century" panose="02040604050505020304" pitchFamily="18" charset="0"/>
              </a:rPr>
              <a:t>RAD BI ŠEL NA IZMENJAVO, </a:t>
            </a:r>
            <a:br>
              <a:rPr lang="sl-SI" altLang="sl-SI" dirty="0">
                <a:latin typeface="Century" panose="02040604050505020304" pitchFamily="18" charset="0"/>
              </a:rPr>
            </a:br>
            <a:r>
              <a:rPr lang="sl-SI" altLang="sl-SI" dirty="0">
                <a:latin typeface="Century" panose="02040604050505020304" pitchFamily="18" charset="0"/>
              </a:rPr>
              <a:t>KJE NAJ ZAČNEM?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504" y="1988840"/>
            <a:ext cx="10272547" cy="4324075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800" b="1" dirty="0">
                <a:solidFill>
                  <a:srgbClr val="B6202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 sploh lahko grem?</a:t>
            </a:r>
          </a:p>
          <a:p>
            <a:pPr marL="457200" algn="just">
              <a:lnSpc>
                <a:spcPct val="150000"/>
              </a:lnSpc>
            </a:pPr>
            <a:r>
              <a:rPr lang="sl-SI" sz="18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Izmenjava je na voljo študentom na Univerzi v Novem mestu ozirom učečim se, ki so zaključili študij pred manj kot enim letom.</a:t>
            </a:r>
          </a:p>
          <a:p>
            <a:pPr marL="0" lvl="0" indent="0" algn="just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800" b="1" dirty="0">
                <a:solidFill>
                  <a:srgbClr val="B6202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kako dolgo lahko grem?</a:t>
            </a:r>
          </a:p>
          <a:p>
            <a:pPr marL="457200" algn="just">
              <a:lnSpc>
                <a:spcPct val="150000"/>
              </a:lnSpc>
            </a:pPr>
            <a:r>
              <a:rPr lang="sl-SI" sz="18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Študentom je predvidoma omogočena izmenjava za 1 ali za 2 semestra.</a:t>
            </a:r>
          </a:p>
          <a:p>
            <a:pPr marL="0" lvl="0" indent="0" algn="just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800" b="1" dirty="0">
                <a:solidFill>
                  <a:srgbClr val="B6202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 lahko grem?</a:t>
            </a: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sl-SI" sz="18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Seznam </a:t>
            </a:r>
            <a:r>
              <a:rPr lang="sl-SI" sz="1800" u="sng" dirty="0">
                <a:solidFill>
                  <a:srgbClr val="0066F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Erasmus+ članic</a:t>
            </a:r>
            <a:r>
              <a:rPr lang="sl-SI" sz="18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naših bilateralnih partnerjev (</a:t>
            </a:r>
            <a:r>
              <a:rPr lang="sl-SI" sz="1800" u="sng" dirty="0">
                <a:solidFill>
                  <a:srgbClr val="0066F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</a:t>
            </a:r>
            <a:r>
              <a:rPr lang="sl-SI" sz="18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1800" u="sng" dirty="0">
                <a:solidFill>
                  <a:srgbClr val="0066F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2</a:t>
            </a:r>
            <a:r>
              <a:rPr lang="sl-SI" sz="18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si lahko pogledate tukaj (povezavi dostopni v razdelku </a:t>
            </a:r>
            <a:r>
              <a:rPr lang="sl-SI" sz="1800" i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Potek mobilnosti in pogosto zastavljena vprašanja</a:t>
            </a:r>
            <a:r>
              <a:rPr lang="sl-SI" sz="18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endParaRPr lang="sl-SI" alt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48A97-EE76-49ED-9CA9-D54A30098B0A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>
                <a:latin typeface="Century" panose="02040604050505020304" pitchFamily="18" charset="0"/>
              </a:rPr>
              <a:t>RAD BI ŠEL NA IZMENJAVO, </a:t>
            </a:r>
            <a:br>
              <a:rPr lang="sl-SI" altLang="sl-SI" dirty="0">
                <a:latin typeface="Century" panose="02040604050505020304" pitchFamily="18" charset="0"/>
              </a:rPr>
            </a:br>
            <a:r>
              <a:rPr lang="sl-SI" altLang="sl-SI" dirty="0">
                <a:latin typeface="Century" panose="02040604050505020304" pitchFamily="18" charset="0"/>
              </a:rPr>
              <a:t>KJE NAJ ZAČNEM?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0534" y="1761626"/>
            <a:ext cx="10272547" cy="4853135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400" b="1" dirty="0">
                <a:solidFill>
                  <a:srgbClr val="B6202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Kaj je bolje zame, ŠTUDIJ ALI PRAKSA?</a:t>
            </a:r>
          </a:p>
          <a:p>
            <a:pPr marL="0" lvl="0" indent="0" algn="just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4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je najbolj odvisno od vas samih, imamo pa nekaj smernic: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l-SI" sz="14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Vprašajte se, kje na poti svoje izobrazbe ste.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l-SI" sz="14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Kateri letnik študija ste, bi bilo bolj smiselno v tujini študirati in izpopolniti teoretično znanje, ali bi bilo bolje iti na prakso, ker ste teoretično že precej podkovani, želite pa znanje preveriti v praksi? 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l-SI" sz="14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Kaj bi vi osebno raje izkusili?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l-SI" sz="14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Kaj želite z mobilnostjo doseči, je to izpopolnjevanje znanja, pridobivanje praktičnih veščin, se želite več naučiti o kulturi in ljudeh v državi gostiteljici, izpopolniti znanje jezika, graditi na osebni rasti skozi večjo neodvisnost in odgovornost, itd.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sl-SI" sz="14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l-SI" sz="14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dokument vsebuje podatke o mobilnosti v povezavi s </a:t>
            </a:r>
            <a:r>
              <a:rPr lang="sl-SI" sz="14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prakso</a:t>
            </a:r>
            <a:r>
              <a:rPr lang="sl-SI" sz="14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Če vas zanimajo informacije o </a:t>
            </a:r>
            <a:r>
              <a:rPr lang="sl-SI" sz="14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študiju</a:t>
            </a:r>
            <a:r>
              <a:rPr lang="sl-SI" sz="14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si prosim preberite dokument </a:t>
            </a:r>
            <a:r>
              <a:rPr lang="sl-SI" sz="1400" u="sng" dirty="0">
                <a:solidFill>
                  <a:srgbClr val="0066F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tukaj</a:t>
            </a:r>
            <a:r>
              <a:rPr lang="sl-SI" sz="14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(povezava na razdelkih </a:t>
            </a:r>
            <a:r>
              <a:rPr lang="sl-SI" sz="1400" i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Mobilnosti študentov</a:t>
            </a:r>
            <a:r>
              <a:rPr lang="sl-SI" sz="14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l-SI" sz="1400" i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Potek mobilnosti in pogosto zastavljena vprašanja)</a:t>
            </a:r>
            <a:r>
              <a:rPr lang="sl-SI" sz="14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16678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48A97-EE76-49ED-9CA9-D54A30098B0A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274638"/>
            <a:ext cx="10272547" cy="2074242"/>
          </a:xfrm>
        </p:spPr>
        <p:txBody>
          <a:bodyPr/>
          <a:lstStyle/>
          <a:p>
            <a:r>
              <a:rPr lang="sl-SI" altLang="sl-SI" dirty="0">
                <a:latin typeface="Century" panose="02040604050505020304" pitchFamily="18" charset="0"/>
              </a:rPr>
              <a:t>IZBRAL SEM SI UNIVERZO IN FAKULTETO V DRŽAVI GOSTITELJICI, KAJ SEDAJ?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929" y="2523033"/>
            <a:ext cx="10272547" cy="4060329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500" b="1" dirty="0">
                <a:solidFill>
                  <a:srgbClr val="B6202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Kateri predmeti se mi priznajo?</a:t>
            </a:r>
          </a:p>
          <a:p>
            <a:pPr marL="449580" algn="just">
              <a:lnSpc>
                <a:spcPct val="150000"/>
              </a:lnSpc>
            </a:pPr>
            <a:r>
              <a:rPr lang="sl-SI" sz="15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Svetujemo primerjavo programa na UNM in univerzi/fakulteti gostiteljici in pri tem upoštevati potrebno število kreditnih točk. Vsi predmeti, ki se vam priznajo, bodo uradno določeni že pred izmenjavo, da potem ni presenečenj. </a:t>
            </a:r>
          </a:p>
          <a:p>
            <a:pPr marL="0" lvl="0" indent="0" algn="just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500" b="1" dirty="0">
                <a:solidFill>
                  <a:srgbClr val="B6202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Kako je z jezikom?</a:t>
            </a:r>
          </a:p>
          <a:p>
            <a:pPr marL="457200" algn="just">
              <a:lnSpc>
                <a:spcPct val="150000"/>
              </a:lnSpc>
            </a:pPr>
            <a:r>
              <a:rPr lang="sl-SI" sz="15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 si lahko preberete </a:t>
            </a:r>
            <a:r>
              <a:rPr lang="sl-SI" sz="1500" u="sng" dirty="0">
                <a:solidFill>
                  <a:srgbClr val="0066F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tukaj</a:t>
            </a:r>
            <a:r>
              <a:rPr lang="sl-SI" sz="15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(povezava dostopna v razdelku </a:t>
            </a:r>
            <a:r>
              <a:rPr lang="sl-SI" sz="1500" i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Potek mobilnosti in pogosto zastavljena vprašanja</a:t>
            </a:r>
            <a:r>
              <a:rPr lang="sl-SI" sz="15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lvl="0" indent="0" algn="just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500" b="1" dirty="0">
                <a:solidFill>
                  <a:srgbClr val="B6202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Česa se moram zavedati v času pandemije?</a:t>
            </a: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sl-SI" sz="15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Odgovor si lahko preberete </a:t>
            </a:r>
            <a:r>
              <a:rPr lang="sl-SI" sz="1500" u="sng" dirty="0">
                <a:solidFill>
                  <a:srgbClr val="0066F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tukaj</a:t>
            </a:r>
            <a:r>
              <a:rPr lang="sl-SI" sz="15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(povezava dostopna v razdelku </a:t>
            </a:r>
            <a:r>
              <a:rPr lang="sl-SI" sz="1500" i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Potek mobilnosti in pogosto zastavljena vprašanja</a:t>
            </a:r>
            <a:r>
              <a:rPr lang="sl-SI" sz="15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398332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48A97-EE76-49ED-9CA9-D54A30098B0A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0"/>
            <a:ext cx="10272547" cy="1268760"/>
          </a:xfrm>
        </p:spPr>
        <p:txBody>
          <a:bodyPr/>
          <a:lstStyle/>
          <a:p>
            <a:r>
              <a:rPr lang="sl-SI" altLang="sl-SI" dirty="0">
                <a:latin typeface="Century" panose="02040604050505020304" pitchFamily="18" charset="0"/>
              </a:rPr>
              <a:t>POTREBNI OBRAZCI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19" y="1916833"/>
            <a:ext cx="10272547" cy="2010884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800" b="1" dirty="0">
                <a:solidFill>
                  <a:srgbClr val="B6202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Obrazci za prijavo:</a:t>
            </a:r>
          </a:p>
          <a:p>
            <a:pPr marL="0" lvl="0" indent="0">
              <a:lnSpc>
                <a:spcPct val="150000"/>
              </a:lnSpc>
              <a:buClr>
                <a:srgbClr val="6D1D6A"/>
              </a:buClr>
              <a:buNone/>
            </a:pPr>
            <a:endParaRPr lang="sl-SI" sz="1400" dirty="0">
              <a:solidFill>
                <a:srgbClr val="B6202F"/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l-SI" sz="16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mednarodno pisarno oddajte </a:t>
            </a:r>
            <a:r>
              <a:rPr lang="sl-SI" sz="16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Obrazec za prijavo na prakso v tujini</a:t>
            </a:r>
            <a:r>
              <a:rPr lang="sl-SI" sz="16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l-SI" sz="16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Dogovor o usposabljanju </a:t>
            </a:r>
            <a:r>
              <a:rPr lang="sl-SI" sz="16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Learning </a:t>
            </a:r>
            <a:r>
              <a:rPr lang="sl-SI" sz="1600" dirty="0" err="1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Agreement</a:t>
            </a:r>
            <a:r>
              <a:rPr lang="sl-SI" sz="16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(z </a:t>
            </a:r>
            <a:r>
              <a:rPr lang="sl-SI" sz="16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navodili</a:t>
            </a:r>
            <a:r>
              <a:rPr lang="sl-SI" sz="16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endParaRPr lang="sl-SI" altLang="sl-SI" dirty="0"/>
          </a:p>
        </p:txBody>
      </p:sp>
      <p:pic>
        <p:nvPicPr>
          <p:cNvPr id="3" name="Slika 2" descr="Paper files on the table">
            <a:extLst>
              <a:ext uri="{FF2B5EF4-FFF2-40B4-BE49-F238E27FC236}">
                <a16:creationId xmlns:a16="http://schemas.microsoft.com/office/drawing/2014/main" id="{EDA56BA2-3835-448E-BD61-A2757771AC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4542317"/>
            <a:ext cx="3004058" cy="2010883"/>
          </a:xfrm>
          <a:prstGeom prst="rect">
            <a:avLst/>
          </a:prstGeom>
        </p:spPr>
      </p:pic>
      <p:pic>
        <p:nvPicPr>
          <p:cNvPr id="6" name="Slika 5" descr="School supplies on a table">
            <a:extLst>
              <a:ext uri="{FF2B5EF4-FFF2-40B4-BE49-F238E27FC236}">
                <a16:creationId xmlns:a16="http://schemas.microsoft.com/office/drawing/2014/main" id="{16BE854A-E6ED-4D29-B5BC-771D41DDAB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4" y="4542317"/>
            <a:ext cx="3004058" cy="2010883"/>
          </a:xfrm>
          <a:prstGeom prst="rect">
            <a:avLst/>
          </a:prstGeom>
        </p:spPr>
      </p:pic>
      <p:pic>
        <p:nvPicPr>
          <p:cNvPr id="8" name="Slika 7" descr="Two colleagues planning on board with sticky notes">
            <a:extLst>
              <a:ext uri="{FF2B5EF4-FFF2-40B4-BE49-F238E27FC236}">
                <a16:creationId xmlns:a16="http://schemas.microsoft.com/office/drawing/2014/main" id="{DB311BDE-227D-4D67-A4BC-E0D04303EE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4542316"/>
            <a:ext cx="3014854" cy="201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82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48A97-EE76-49ED-9CA9-D54A30098B0A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0"/>
            <a:ext cx="10272547" cy="1268760"/>
          </a:xfrm>
        </p:spPr>
        <p:txBody>
          <a:bodyPr/>
          <a:lstStyle/>
          <a:p>
            <a:r>
              <a:rPr lang="sl-SI" altLang="sl-SI" dirty="0">
                <a:latin typeface="Century" panose="02040604050505020304" pitchFamily="18" charset="0"/>
              </a:rPr>
              <a:t>MEDNARODNA PISARNA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19" y="1916832"/>
            <a:ext cx="10272547" cy="4529405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4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Kontakt: </a:t>
            </a:r>
          </a:p>
          <a:p>
            <a:pPr marL="0" lvl="0" indent="0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400" b="1" dirty="0"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Lokacija: Referat (pritličje)</a:t>
            </a:r>
            <a:endParaRPr lang="sl-SI" sz="1400" b="1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4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Staša Božič, univ. dipl. angl. in slov.</a:t>
            </a:r>
          </a:p>
          <a:p>
            <a:pPr marL="0" lvl="0" indent="0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400" b="1" dirty="0" err="1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</a:t>
            </a:r>
            <a:r>
              <a:rPr lang="sl-SI" sz="14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+386/7/393-00-19</a:t>
            </a:r>
          </a:p>
          <a:p>
            <a:pPr marL="0" lvl="0" indent="0">
              <a:lnSpc>
                <a:spcPct val="150000"/>
              </a:lnSpc>
              <a:buClr>
                <a:srgbClr val="6D1D6A"/>
              </a:buClr>
              <a:buNone/>
            </a:pPr>
            <a:r>
              <a:rPr lang="sl-SI" sz="14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sl-SI" sz="14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international.office@uni-nm.si</a:t>
            </a:r>
            <a:r>
              <a:rPr lang="sl-SI" sz="14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50000"/>
              </a:lnSpc>
              <a:buClr>
                <a:srgbClr val="6D1D6A"/>
              </a:buClr>
              <a:buNone/>
            </a:pPr>
            <a:endParaRPr lang="sl-SI" altLang="sl-SI" dirty="0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069323FD-86AE-48C0-90E9-24C316945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45691"/>
              </p:ext>
            </p:extLst>
          </p:nvPr>
        </p:nvGraphicFramePr>
        <p:xfrm>
          <a:off x="1703512" y="3861048"/>
          <a:ext cx="3816424" cy="222504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89049035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14414779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89334689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sl-SI" dirty="0">
                          <a:latin typeface="Century" panose="02040604050505020304" pitchFamily="18" charset="0"/>
                        </a:rPr>
                        <a:t>Uradne 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8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latin typeface="Century" panose="02040604050505020304" pitchFamily="18" charset="0"/>
                        </a:rPr>
                        <a:t>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latin typeface="Century" panose="02040604050505020304" pitchFamily="18" charset="0"/>
                        </a:rPr>
                        <a:t>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latin typeface="Century" panose="02040604050505020304" pitchFamily="18" charset="0"/>
                        </a:rPr>
                        <a:t>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26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ponedeljek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9.30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11.00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674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torek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9.30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11.00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242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sreda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9.30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11.00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624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četrtek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15.00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274014"/>
                  </a:ext>
                </a:extLst>
              </a:tr>
            </a:tbl>
          </a:graphicData>
        </a:graphic>
      </p:graphicFrame>
      <p:pic>
        <p:nvPicPr>
          <p:cNvPr id="7" name="Slika 6" descr="Business people meeting at whiteboard">
            <a:extLst>
              <a:ext uri="{FF2B5EF4-FFF2-40B4-BE49-F238E27FC236}">
                <a16:creationId xmlns:a16="http://schemas.microsoft.com/office/drawing/2014/main" id="{C95AE4C2-C853-430F-B0B8-BF68B2C5F1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792" y="1628800"/>
            <a:ext cx="4424676" cy="2949064"/>
          </a:xfrm>
          <a:prstGeom prst="rect">
            <a:avLst/>
          </a:prstGeom>
        </p:spPr>
      </p:pic>
      <p:sp>
        <p:nvSpPr>
          <p:cNvPr id="8" name="PoljeZBesedilom 7">
            <a:extLst>
              <a:ext uri="{FF2B5EF4-FFF2-40B4-BE49-F238E27FC236}">
                <a16:creationId xmlns:a16="http://schemas.microsoft.com/office/drawing/2014/main" id="{7238D352-134A-42F5-8353-1975FD6F9270}"/>
              </a:ext>
            </a:extLst>
          </p:cNvPr>
          <p:cNvSpPr txBox="1"/>
          <p:nvPr/>
        </p:nvSpPr>
        <p:spPr>
          <a:xfrm>
            <a:off x="6819653" y="5243483"/>
            <a:ext cx="4964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latin typeface="Century" panose="02040604050505020304" pitchFamily="18" charset="0"/>
              </a:rPr>
              <a:t>Imate kakršnakoli vprašanja? </a:t>
            </a:r>
            <a:r>
              <a:rPr lang="sl-SI" dirty="0">
                <a:solidFill>
                  <a:srgbClr val="B6202F"/>
                </a:solidFill>
                <a:latin typeface="Century" panose="02040604050505020304" pitchFamily="18" charset="0"/>
              </a:rPr>
              <a:t>PIŠITE NAM!</a:t>
            </a:r>
          </a:p>
        </p:txBody>
      </p:sp>
    </p:spTree>
    <p:extLst>
      <p:ext uri="{BB962C8B-B14F-4D97-AF65-F5344CB8AC3E}">
        <p14:creationId xmlns:p14="http://schemas.microsoft.com/office/powerpoint/2010/main" val="2560332156"/>
      </p:ext>
    </p:extLst>
  </p:cSld>
  <p:clrMapOvr>
    <a:masterClrMapping/>
  </p:clrMapOvr>
</p:sld>
</file>

<file path=ppt/theme/theme1.xml><?xml version="1.0" encoding="utf-8"?>
<a:theme xmlns:a="http://schemas.openxmlformats.org/drawingml/2006/main" name="FPUV_predloga_prezentacije">
  <a:themeElements>
    <a:clrScheme name="FPUV_predloga_prezentacij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PUV_predloga_prezentaci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PUV_predloga_prezentacij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PUV_predloga_prezentacij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PUV_predloga_prezentacij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PUV_predloga_prezentacij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PUV_predloga_prezentacij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PUV_predloga_prezentacij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PUV_predloga_prezentacij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PUV_predloga_prezentacij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PUV_predloga_prezentacij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PUV_predloga_prezentacij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PUV_predloga_prezentacij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PUV_predloga_prezentacij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NM_predloga_prezentacije_16_9_UNI.potx" id="{6B585391-AC31-4A07-800F-C973C8ACD60B}" vid="{E972B64C-B3F4-4C95-A02C-C452CA77AA63}"/>
    </a:ext>
  </a:ext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UNM_predloga_prezentacije</Template>
  <TotalTime>33</TotalTime>
  <Words>461</Words>
  <Application>Microsoft Office PowerPoint</Application>
  <PresentationFormat>Širokozaslonsko</PresentationFormat>
  <Paragraphs>58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Century</vt:lpstr>
      <vt:lpstr>Courier New</vt:lpstr>
      <vt:lpstr>Symbol</vt:lpstr>
      <vt:lpstr>FPUV_predloga_prezentacije</vt:lpstr>
      <vt:lpstr>ŠTUDENTSKA IZMENJAVA</vt:lpstr>
      <vt:lpstr>RAD BI ŠEL NA IZMENJAVO,  KJE NAJ ZAČNEM?</vt:lpstr>
      <vt:lpstr>RAD BI ŠEL NA IZMENJAVO,  KJE NAJ ZAČNEM?</vt:lpstr>
      <vt:lpstr>IZBRAL SEM SI UNIVERZO IN FAKULTETO V DRŽAVI GOSTITELJICI, KAJ SEDAJ?</vt:lpstr>
      <vt:lpstr>POTREBNI OBRAZCI</vt:lpstr>
      <vt:lpstr>MEDNARODNA PISARNA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Malči Grivec</dc:creator>
  <cp:lastModifiedBy>Staša Božič</cp:lastModifiedBy>
  <cp:revision>8</cp:revision>
  <dcterms:created xsi:type="dcterms:W3CDTF">2020-11-24T08:00:03Z</dcterms:created>
  <dcterms:modified xsi:type="dcterms:W3CDTF">2021-06-10T07:10:38Z</dcterms:modified>
</cp:coreProperties>
</file>